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8"/>
  </p:notesMasterIdLst>
  <p:handoutMasterIdLst>
    <p:handoutMasterId r:id="rId39"/>
  </p:handoutMasterIdLst>
  <p:sldIdLst>
    <p:sldId id="668" r:id="rId6"/>
    <p:sldId id="1095" r:id="rId7"/>
    <p:sldId id="1097" r:id="rId8"/>
    <p:sldId id="1137" r:id="rId9"/>
    <p:sldId id="1146" r:id="rId10"/>
    <p:sldId id="1147" r:id="rId11"/>
    <p:sldId id="1119" r:id="rId12"/>
    <p:sldId id="1152" r:id="rId13"/>
    <p:sldId id="1150" r:id="rId14"/>
    <p:sldId id="1153" r:id="rId15"/>
    <p:sldId id="1142" r:id="rId16"/>
    <p:sldId id="1122" r:id="rId17"/>
    <p:sldId id="1123" r:id="rId18"/>
    <p:sldId id="1124" r:id="rId19"/>
    <p:sldId id="1125" r:id="rId20"/>
    <p:sldId id="1126" r:id="rId21"/>
    <p:sldId id="1154" r:id="rId22"/>
    <p:sldId id="1155" r:id="rId23"/>
    <p:sldId id="1156" r:id="rId24"/>
    <p:sldId id="1127" r:id="rId25"/>
    <p:sldId id="1128" r:id="rId26"/>
    <p:sldId id="1129" r:id="rId27"/>
    <p:sldId id="1131" r:id="rId28"/>
    <p:sldId id="1132" r:id="rId29"/>
    <p:sldId id="1133" r:id="rId30"/>
    <p:sldId id="1134" r:id="rId31"/>
    <p:sldId id="1135" r:id="rId32"/>
    <p:sldId id="1136" r:id="rId33"/>
    <p:sldId id="672" r:id="rId34"/>
    <p:sldId id="1148" r:id="rId35"/>
    <p:sldId id="1144" r:id="rId36"/>
    <p:sldId id="1151" r:id="rId3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95"/>
            <p14:sldId id="1097"/>
            <p14:sldId id="1137"/>
            <p14:sldId id="1146"/>
            <p14:sldId id="1147"/>
            <p14:sldId id="1119"/>
            <p14:sldId id="1152"/>
            <p14:sldId id="1150"/>
            <p14:sldId id="1153"/>
            <p14:sldId id="1142"/>
            <p14:sldId id="1122"/>
            <p14:sldId id="1123"/>
            <p14:sldId id="1124"/>
            <p14:sldId id="1125"/>
            <p14:sldId id="1126"/>
            <p14:sldId id="1154"/>
            <p14:sldId id="1155"/>
            <p14:sldId id="1156"/>
            <p14:sldId id="1127"/>
            <p14:sldId id="1128"/>
            <p14:sldId id="1129"/>
            <p14:sldId id="1131"/>
            <p14:sldId id="1132"/>
            <p14:sldId id="1133"/>
            <p14:sldId id="1134"/>
            <p14:sldId id="1135"/>
            <p14:sldId id="1136"/>
            <p14:sldId id="672"/>
            <p14:sldId id="1148"/>
            <p14:sldId id="1144"/>
            <p14:sldId id="1151"/>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1965" autoAdjust="0"/>
  </p:normalViewPr>
  <p:slideViewPr>
    <p:cSldViewPr snapToGrid="0">
      <p:cViewPr varScale="1">
        <p:scale>
          <a:sx n="26" d="100"/>
          <a:sy n="26" d="100"/>
        </p:scale>
        <p:origin x="956"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TBD: Need explanation...</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those nodes are stored in a local variable named `all_web_nodes`. This is an array of node objects. It may contain zero or more nodes that match the search criteria.</a:t>
            </a:r>
          </a:p>
          <a:p>
            <a:endParaRPr lang="en-US" dirty="0" smtClean="0"/>
          </a:p>
          <a:p>
            <a:r>
              <a:rPr lang="en-US" dirty="0" smtClean="0"/>
              <a:t>TBD: These node objects are not in the format that the haproxy members attribute expects to see so unfortunately we cannot simply assign the resulting array of nodes into the members.</a:t>
            </a:r>
          </a:p>
          <a:p>
            <a:endParaRPr lang="en-US" dirty="0" smtClean="0"/>
          </a:p>
          <a:p>
            <a:r>
              <a:rPr lang="en-US" dirty="0" smtClean="0"/>
              <a:t>We need to first convert every node returned from the search into a hash structured similarly to what we manually created.</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Need array info?</a:t>
            </a:r>
          </a:p>
          <a:p>
            <a:endParaRPr lang="en-US" dirty="0" smtClean="0"/>
          </a:p>
          <a:p>
            <a:r>
              <a:rPr lang="en-US" dirty="0" smtClean="0"/>
              <a:t>First we create an empty array and assign that empty array into a local variable named `members`. `members` is an array that we will populated with the hashes we are about to create and we will assign that array into the `node.default['haproxy']['members']`.</a:t>
            </a:r>
          </a:p>
          <a:p>
            <a:endParaRPr lang="en-US" dirty="0" smtClean="0"/>
          </a:p>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a:t>
            </a:r>
          </a:p>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a:t>
            </a:r>
            <a:r>
              <a:rPr lang="en-US" dirty="0" smtClean="0"/>
              <a:t>through</a:t>
            </a:r>
            <a:r>
              <a:rPr lang="en-US" baseline="0" dirty="0" smtClean="0"/>
              <a:t> t</a:t>
            </a:r>
            <a:r>
              <a:rPr lang="en-US" dirty="0" smtClean="0"/>
              <a:t>he </a:t>
            </a:r>
            <a:r>
              <a:rPr lang="en-US" dirty="0" smtClean="0"/>
              <a:t>block. When inside the block of code it is </a:t>
            </a:r>
            <a:r>
              <a:rPr lang="en-US" dirty="0" smtClean="0"/>
              <a:t>referred </a:t>
            </a:r>
            <a:r>
              <a:rPr lang="en-US" dirty="0" smtClean="0"/>
              <a:t>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a:p>
            <a:r>
              <a:rPr lang="en-US" dirty="0" smtClean="0"/>
              <a:t>We finally assign that newly created array to the same default haproxy member's attribute we had previously used.</a:t>
            </a:r>
          </a:p>
          <a:p>
            <a:endParaRPr lang="en-US" dirty="0" smtClean="0"/>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that the proxy node still relays requests to both of our web servers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a:t>
            </a:r>
            <a:r>
              <a:rPr lang="en-US" dirty="0" smtClean="0"/>
              <a:t>version </a:t>
            </a:r>
            <a:r>
              <a:rPr lang="en-US" dirty="0" smtClean="0"/>
              <a:t>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berkshelf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 </a:t>
            </a:r>
          </a:p>
          <a:p>
            <a:endParaRPr lang="en-US" dirty="0" smtClean="0"/>
          </a:p>
          <a:p>
            <a:r>
              <a:rPr lang="en-US" dirty="0" smtClean="0"/>
              <a:t>TBD: Should this have said</a:t>
            </a:r>
            <a:r>
              <a:rPr lang="en-US" baseline="0" dirty="0" smtClean="0"/>
              <a:t> frozen? I had to force it.</a:t>
            </a:r>
          </a:p>
          <a:p>
            <a:endParaRPr lang="en-US" baseline="0" dirty="0" smtClean="0"/>
          </a:p>
          <a:p>
            <a:r>
              <a:rPr lang="en-US" dirty="0" smtClean="0"/>
              <a:t>PS C:\Users\sdelfante\chef-repo\cookbooks\myhaproxy&gt; berks upload</a:t>
            </a:r>
          </a:p>
          <a:p>
            <a:r>
              <a:rPr lang="en-US" dirty="0" smtClean="0"/>
              <a:t>Skipping build-essential (2.2.3) (frozen)</a:t>
            </a:r>
          </a:p>
          <a:p>
            <a:r>
              <a:rPr lang="en-US" dirty="0" smtClean="0"/>
              <a:t>Skipping cpu (0.2.0) (frozen)</a:t>
            </a:r>
          </a:p>
          <a:p>
            <a:r>
              <a:rPr lang="en-US" dirty="0" smtClean="0"/>
              <a:t>Skipping haproxy (1.6.6) (frozen)</a:t>
            </a:r>
          </a:p>
          <a:p>
            <a:r>
              <a:rPr lang="en-US" dirty="0" smtClean="0"/>
              <a:t>Uploaded myhaproxy (1.0.0) to: 'https://api.opscode.com:443/organizations/steveessentials2'</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p>
          <a:p>
            <a:endParaRPr lang="en-US" dirty="0" smtClean="0"/>
          </a:p>
          <a:p>
            <a:r>
              <a:rPr lang="en-US" dirty="0" smtClean="0"/>
              <a:t>TBD: Trim output.</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TBD: Delete? Search indexes allow queries to be made for any type of data that is indexed by the Chef server, including environments, nodes, and roles.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A defined query syntax is used to support search patterns like exact, wildcard, range, and fuzzy.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A search is a full-text query that can be done from several locations, including from within a recipe, by using the search subcommand in knife, the search method in the Recipe DSL, the search box in the Chef management console, and by using the/search or /search/INDEX endpoints in the Chef server API. The search engine is based on Apache Solr and is run from the Chef server.</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Many of the examples in this section use knife, but the search indexes and search query syntax can be used in many locations, including from within recipes and when using the Chef server API.</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760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TBD: Delete? </a:t>
            </a: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latin typeface="Lucida Grande" charset="0"/>
                <a:cs typeface="Lucida Grande" charset="0"/>
                <a:sym typeface="Lucida Grande" charset="0"/>
              </a:rPr>
              <a:t>In this example--</a:t>
            </a:r>
            <a:r>
              <a:rPr lang="en-US" sz="1200" baseline="0" dirty="0" smtClean="0">
                <a:latin typeface="Lucida Grande" charset="0"/>
                <a:cs typeface="Lucida Grande" charset="0"/>
                <a:sym typeface="Lucida Grande" charset="0"/>
              </a:rPr>
              <a:t> </a:t>
            </a:r>
            <a:r>
              <a:rPr lang="en-US" sz="3066" dirty="0" smtClean="0">
                <a:latin typeface="Inconsolata" panose="020B0609030003000000" pitchFamily="49" charset="0"/>
              </a:rPr>
              <a:t>$ knife search node "platfo*:centos"</a:t>
            </a:r>
          </a:p>
          <a:p>
            <a:r>
              <a:rPr lang="en-US" sz="1200" dirty="0" smtClean="0">
                <a:latin typeface="Lucida Grande" charset="0"/>
                <a:cs typeface="Lucida Grande" charset="0"/>
                <a:sym typeface="Lucida Grande" charset="0"/>
              </a:rPr>
              <a:t>-- platfor* could match "platform" or "platform_family"</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582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TBD: </a:t>
            </a:r>
            <a:r>
              <a:rPr lang="en-US" sz="1200" dirty="0" smtClean="0">
                <a:latin typeface="Lucida Grande" charset="0"/>
                <a:cs typeface="Lucida Grande" charset="0"/>
                <a:sym typeface="Lucida Grande" charset="0"/>
              </a:rPr>
              <a:t>Replace this slide? with  how to search and searching by 'key:value'.</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latin typeface="Lucida Grande" charset="0"/>
                <a:cs typeface="Lucida Grande" charset="0"/>
                <a:sym typeface="Lucida Grande" charset="0"/>
              </a:rPr>
              <a:t>https://docs.chef.io/chef_search.html#query-syntax</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latin typeface="Lucida Grande" charset="0"/>
                <a:cs typeface="Lucida Grande" charset="0"/>
                <a:sym typeface="Lucida Grande" charset="0"/>
              </a:rPr>
              <a:t>In this example--</a:t>
            </a:r>
            <a:r>
              <a:rPr lang="en-US" sz="1200" baseline="0" dirty="0" smtClean="0">
                <a:latin typeface="Lucida Grande" charset="0"/>
                <a:cs typeface="Lucida Grande" charset="0"/>
                <a:sym typeface="Lucida Grande" charset="0"/>
              </a:rPr>
              <a:t> </a:t>
            </a:r>
            <a:r>
              <a:rPr lang="en-US" sz="3066" dirty="0" smtClean="0">
                <a:latin typeface="Inconsolata" panose="020B0609030003000000" pitchFamily="49" charset="0"/>
              </a:rPr>
              <a:t>$ knife search node "platfo*:centos"</a:t>
            </a:r>
          </a:p>
          <a:p>
            <a:r>
              <a:rPr lang="en-US" sz="1200" dirty="0" smtClean="0">
                <a:latin typeface="Lucida Grande" charset="0"/>
                <a:cs typeface="Lucida Grande" charset="0"/>
                <a:sym typeface="Lucida Grande" charset="0"/>
              </a:rPr>
              <a:t>-- platfor* could match "platform" or "platform_family"</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847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mn-cs"/>
              </a:rPr>
              <a:t>A search is a full-text query that can be done from several locations, including from within a recipe, using the </a:t>
            </a:r>
            <a:r>
              <a:rPr lang="en-US" dirty="0" smtClean="0"/>
              <a:t>/search</a:t>
            </a:r>
            <a:r>
              <a:rPr lang="en-US" sz="1200" b="0" i="0" kern="1200" dirty="0" smtClean="0">
                <a:solidFill>
                  <a:schemeClr val="tx1"/>
                </a:solidFill>
                <a:effectLst/>
                <a:latin typeface="Arial" panose="020B0604020202020204" pitchFamily="34" charset="0"/>
                <a:ea typeface="+mn-ea"/>
                <a:cs typeface="+mn-cs"/>
              </a:rPr>
              <a:t> or </a:t>
            </a:r>
            <a:r>
              <a:rPr lang="en-US" dirty="0" smtClean="0"/>
              <a:t>/search/INDEX</a:t>
            </a:r>
            <a:r>
              <a:rPr lang="en-US" sz="1200" b="0" i="0" kern="1200" dirty="0" smtClean="0">
                <a:solidFill>
                  <a:schemeClr val="tx1"/>
                </a:solidFill>
                <a:effectLst/>
                <a:latin typeface="Arial" panose="020B0604020202020204" pitchFamily="34" charset="0"/>
                <a:ea typeface="+mn-ea"/>
                <a:cs typeface="+mn-cs"/>
              </a:rPr>
              <a:t> endpoints in the Chef server API,</a:t>
            </a:r>
            <a:r>
              <a:rPr lang="en-US" sz="1200" b="0" i="0" kern="1200" baseline="0" dirty="0" smtClean="0">
                <a:solidFill>
                  <a:schemeClr val="tx1"/>
                </a:solidFill>
                <a:effectLst/>
                <a:latin typeface="Arial" panose="020B0604020202020204" pitchFamily="34" charset="0"/>
                <a:ea typeface="+mn-ea"/>
                <a:cs typeface="+mn-cs"/>
              </a:rPr>
              <a:t> and other methods.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b="0" i="0" kern="1200" baseline="0" dirty="0" smtClean="0">
              <a:solidFill>
                <a:schemeClr val="tx1"/>
              </a:solidFill>
              <a:effectLst/>
              <a:latin typeface="Arial" panose="020B0604020202020204" pitchFamily="34" charset="0"/>
              <a:ea typeface="+mn-ea"/>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t>In this module we will focus on using Search from within a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b="0" i="0" kern="1200" baseline="0" dirty="0" smtClean="0">
              <a:solidFill>
                <a:schemeClr val="tx1"/>
              </a:solidFill>
              <a:effectLst/>
              <a:latin typeface="Arial" panose="020B0604020202020204" pitchFamily="34" charset="0"/>
              <a:ea typeface="+mn-ea"/>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195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11877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79553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0723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64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9" r:id="rId19"/>
    <p:sldLayoutId id="2147483810" r:id="rId20"/>
    <p:sldLayoutId id="2147483811" r:id="rId21"/>
    <p:sldLayoutId id="214748381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docs.chef.io/chef_search.html#query-syntax"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docs.chef.io/chef_search.html#search-indexes"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endParaRPr lang="en-US" dirty="0" smtClean="0"/>
          </a:p>
          <a:p>
            <a:r>
              <a:rPr lang="en-US" dirty="0" smtClean="0"/>
              <a:t>all_web_nodes </a:t>
            </a:r>
            <a:r>
              <a:rPr lang="en-US" dirty="0"/>
              <a:t>= search("node","role:web")</a:t>
            </a: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587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223704" y="2548647"/>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220464" y="4938408"/>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2665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42336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t>node1:</a:t>
            </a:r>
          </a:p>
          <a:p>
            <a:r>
              <a:rPr lang="en-US" dirty="0"/>
              <a:t>  cloud:</a:t>
            </a:r>
          </a:p>
          <a:p>
            <a:r>
              <a:rPr lang="en-US" dirty="0"/>
              <a:t>    local_hostname:  ip-10-198-51-26.us-west-1.compute.internal</a:t>
            </a:r>
          </a:p>
          <a:p>
            <a:r>
              <a:rPr lang="en-US" dirty="0"/>
              <a:t>    local_ipv4:      10.198.51.26</a:t>
            </a:r>
          </a:p>
          <a:p>
            <a:r>
              <a:rPr lang="en-US" dirty="0"/>
              <a:t>    private_ips:     10.198.51.26</a:t>
            </a:r>
          </a:p>
          <a:p>
            <a:r>
              <a:rPr lang="en-US" dirty="0"/>
              <a:t>    provider:        ec2</a:t>
            </a:r>
          </a:p>
          <a:p>
            <a:r>
              <a:rPr lang="en-US" dirty="0"/>
              <a:t>    public_hostname: </a:t>
            </a:r>
            <a:r>
              <a:rPr lang="en-US" dirty="0" smtClean="0"/>
              <a:t>ec2-204-236-155-223.us-west-1.compute.amazonaws.com</a:t>
            </a:r>
            <a:endParaRPr lang="en-US" dirty="0"/>
          </a:p>
          <a:p>
            <a:r>
              <a:rPr lang="en-US" dirty="0"/>
              <a:t>    public_ips:      204.236.155.223</a:t>
            </a:r>
          </a:p>
          <a:p>
            <a:r>
              <a:rPr lang="en-US" dirty="0"/>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75605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t>node3:</a:t>
            </a:r>
          </a:p>
          <a:p>
            <a:r>
              <a:rPr lang="en-US" dirty="0"/>
              <a:t>  cloud:</a:t>
            </a:r>
          </a:p>
          <a:p>
            <a:r>
              <a:rPr lang="en-US" dirty="0"/>
              <a:t>    local_hostname:  ip-10-197-105-148.us-west-1.compute.internal</a:t>
            </a:r>
          </a:p>
          <a:p>
            <a:r>
              <a:rPr lang="en-US" dirty="0"/>
              <a:t>    local_ipv4:      10.197.105.148</a:t>
            </a:r>
          </a:p>
          <a:p>
            <a:r>
              <a:rPr lang="en-US" dirty="0"/>
              <a:t>    private_ips:     10.197.105.148</a:t>
            </a:r>
          </a:p>
          <a:p>
            <a:r>
              <a:rPr lang="en-US" dirty="0"/>
              <a:t>    provider:        ec2</a:t>
            </a:r>
          </a:p>
          <a:p>
            <a:r>
              <a:rPr lang="en-US" dirty="0"/>
              <a:t>    public_hostname: </a:t>
            </a:r>
            <a:r>
              <a:rPr lang="en-US" dirty="0" smtClean="0"/>
              <a:t>ec2-54-176-64-173.us-west-1.compute.amazonaws.com</a:t>
            </a:r>
            <a:endParaRPr lang="en-US" dirty="0"/>
          </a:p>
          <a:p>
            <a:r>
              <a:rPr lang="en-US" dirty="0"/>
              <a:t>    public_ips:      54.176.64.173</a:t>
            </a:r>
          </a:p>
          <a:p>
            <a:r>
              <a:rPr lang="en-US" dirty="0"/>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t>$ knife node show node3 -a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0065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8" name="Text Placeholder 7"/>
          <p:cNvSpPr>
            <a:spLocks noGrp="1"/>
          </p:cNvSpPr>
          <p:nvPr>
            <p:ph type="body" sz="quarter" idx="12"/>
          </p:nvPr>
        </p:nvSpPr>
        <p:spPr>
          <a:xfrm>
            <a:off x="1124446" y="2121124"/>
            <a:ext cx="14404273" cy="53670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5586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t>all_web_nodes = search("node","role:web")</a:t>
            </a:r>
          </a:p>
          <a:p>
            <a:endParaRPr lang="en-US" dirty="0"/>
          </a:p>
          <a:p>
            <a:r>
              <a:rPr lang="en-US" dirty="0"/>
              <a:t>members = []</a:t>
            </a:r>
          </a:p>
          <a:p>
            <a:endParaRPr lang="en-US" dirty="0"/>
          </a:p>
          <a:p>
            <a:r>
              <a:rPr lang="en-US" dirty="0"/>
              <a:t>all_web_nodes.each do |web_node|</a:t>
            </a:r>
          </a:p>
          <a:p>
            <a:r>
              <a:rPr lang="en-US" dirty="0" smtClean="0"/>
              <a:t>  </a:t>
            </a:r>
            <a:r>
              <a:rPr lang="en-US" dirty="0"/>
              <a:t>member = { </a:t>
            </a:r>
          </a:p>
          <a:p>
            <a:r>
              <a:rPr lang="en-US" dirty="0"/>
              <a:t>    "hostname" =&gt; web_node["cloud"]["public_hostname"],</a:t>
            </a:r>
          </a:p>
          <a:p>
            <a:r>
              <a:rPr lang="en-US" dirty="0"/>
              <a:t>    "ipaddress" =&gt; web_node["cloud"]["public_ipv4"],</a:t>
            </a:r>
          </a:p>
          <a:p>
            <a:r>
              <a:rPr lang="en-US" dirty="0"/>
              <a:t>    "port" =&gt; 80,</a:t>
            </a:r>
          </a:p>
          <a:p>
            <a:r>
              <a:rPr lang="en-US" dirty="0"/>
              <a:t>    "ssl_port" =&gt; 80</a:t>
            </a:r>
          </a:p>
          <a:p>
            <a:r>
              <a:rPr lang="en-US" dirty="0"/>
              <a:t>  }</a:t>
            </a:r>
          </a:p>
          <a:p>
            <a:r>
              <a:rPr lang="en-US" dirty="0" smtClean="0"/>
              <a:t>  </a:t>
            </a:r>
            <a:r>
              <a:rPr lang="en-US" dirty="0"/>
              <a:t>members.push(member)</a:t>
            </a:r>
          </a:p>
          <a:p>
            <a:r>
              <a:rPr lang="en-US" dirty="0"/>
              <a:t>end</a:t>
            </a:r>
          </a:p>
          <a:p>
            <a:endParaRPr lang="en-US" dirty="0"/>
          </a:p>
          <a:p>
            <a:r>
              <a:rPr lang="en-US" dirty="0"/>
              <a:t>node.default['haproxy']['members'] = members</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714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t>all_web_nodes = search("node","role:web")</a:t>
            </a:r>
          </a:p>
          <a:p>
            <a:endParaRPr lang="en-US" dirty="0"/>
          </a:p>
          <a:p>
            <a:r>
              <a:rPr lang="en-US" dirty="0"/>
              <a:t>members = []</a:t>
            </a:r>
          </a:p>
          <a:p>
            <a:endParaRPr lang="en-US" dirty="0"/>
          </a:p>
          <a:p>
            <a:r>
              <a:rPr lang="en-US" dirty="0"/>
              <a:t>all_web_nodes.each do |web_node|</a:t>
            </a:r>
          </a:p>
          <a:p>
            <a:r>
              <a:rPr lang="en-US" dirty="0" smtClean="0"/>
              <a:t>  </a:t>
            </a:r>
            <a:r>
              <a:rPr lang="en-US" dirty="0"/>
              <a:t>member = { </a:t>
            </a:r>
          </a:p>
          <a:p>
            <a:r>
              <a:rPr lang="en-US" dirty="0"/>
              <a:t>    "hostname" =&gt; web_node["cloud"]["public_hostname"],</a:t>
            </a:r>
          </a:p>
          <a:p>
            <a:r>
              <a:rPr lang="en-US" dirty="0"/>
              <a:t>    "ipaddress" =&gt; web_node["cloud"]["public_ipv4"],</a:t>
            </a:r>
          </a:p>
          <a:p>
            <a:r>
              <a:rPr lang="en-US" dirty="0"/>
              <a:t>    "port" =&gt; 80,</a:t>
            </a:r>
          </a:p>
          <a:p>
            <a:r>
              <a:rPr lang="en-US" dirty="0"/>
              <a:t>    "ssl_port" =&gt; 80</a:t>
            </a:r>
          </a:p>
          <a:p>
            <a:r>
              <a:rPr lang="en-US" dirty="0"/>
              <a:t>  }</a:t>
            </a:r>
          </a:p>
          <a:p>
            <a:r>
              <a:rPr lang="en-US" dirty="0" smtClean="0"/>
              <a:t>  </a:t>
            </a:r>
            <a:r>
              <a:rPr lang="en-US" dirty="0"/>
              <a:t>members.push(member)</a:t>
            </a:r>
          </a:p>
          <a:p>
            <a:r>
              <a:rPr lang="en-US" dirty="0"/>
              <a:t>end</a:t>
            </a:r>
          </a:p>
          <a:p>
            <a:endParaRPr lang="en-US" dirty="0"/>
          </a:p>
          <a:p>
            <a:r>
              <a:rPr lang="en-US" dirty="0"/>
              <a:t>node.default['haproxy']['members'] = members</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483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Creating a </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60885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Creating a </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3068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662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94944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5978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a:t>version          </a:t>
            </a:r>
            <a:r>
              <a:rPr lang="en-US" dirty="0" smtClean="0"/>
              <a:t>'1.0.0</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16109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t>Resolving 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t>$ cd ~/chef-repo/cookbooks/myhaproxy</a:t>
            </a:r>
          </a:p>
          <a:p>
            <a:r>
              <a:rPr lang="en-US" dirty="0" smtClean="0"/>
              <a:t>$ berks install</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3639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myhaproxy (1.0.0) to: 'https://api.opscode.com:443/organizations/steveessentials2'</a:t>
            </a:r>
          </a:p>
          <a:p>
            <a:r>
              <a:rPr lang="en-US" dirty="0"/>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45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p>
          <a:p>
            <a:r>
              <a:rPr lang="en-US" dirty="0"/>
              <a:t>ec2-54-210-192-12.compute-1.amazonaws.com   * directory[/etc/haproxy] action create (up to date)</a:t>
            </a:r>
          </a:p>
          <a:p>
            <a:r>
              <a:rPr lang="en-US" dirty="0"/>
              <a:t>ec2-54-210-192-12.compute-1.amazonaws.com   * template[/etc/init.d/haproxy] action create (up to date)</a:t>
            </a:r>
          </a:p>
          <a:p>
            <a:r>
              <a:rPr lang="en-US" dirty="0"/>
              <a:t>ec2-54-210-192-12.compute-1.amazonaws.com Recipe: haproxy::default</a:t>
            </a:r>
          </a:p>
          <a:p>
            <a:r>
              <a:rPr lang="en-US" dirty="0"/>
              <a:t>ec2-54-210-192-12.compute-1.amazonaws.com   * cookbook_file[/etc/default/haproxy] action create (up to date)</a:t>
            </a:r>
          </a:p>
          <a:p>
            <a:r>
              <a:rPr lang="en-US" dirty="0"/>
              <a:t>ec2-54-210-192-12.compute-1.amazonaws.com   * haproxy_lb[admin] action create (up to date)</a:t>
            </a:r>
          </a:p>
          <a:p>
            <a:r>
              <a:rPr lang="en-US" dirty="0"/>
              <a:t>ec2-54-210-192-12.compute-1.amazonaws.com   * haproxy_lb[http] action create (up to date)</a:t>
            </a:r>
          </a:p>
          <a:p>
            <a:r>
              <a:rPr lang="en-US" dirty="0"/>
              <a:t>ec2-54-210-192-12.compute-1.amazonaws.com   * haproxy_lb[servers-http] action create (up to date)</a:t>
            </a:r>
          </a:p>
          <a:p>
            <a:r>
              <a:rPr lang="en-US" dirty="0"/>
              <a:t>ec2-54-210-192-12.compute-1.amazonaws.com   * template[/etc/haproxy/haproxy.cfg] action create (up to date)</a:t>
            </a:r>
          </a:p>
          <a:p>
            <a:r>
              <a:rPr lang="en-US" dirty="0"/>
              <a:t>ec2-54-210-192-12.compute-1.amazonaws.com   * service[haproxy] action enable (up to date)</a:t>
            </a:r>
          </a:p>
          <a:p>
            <a:r>
              <a:rPr lang="en-US" dirty="0"/>
              <a:t>ec2-54-210-192-12.compute-1.amazonaws.com   * service[haproxy] action start (up to date)</a:t>
            </a:r>
          </a:p>
          <a:p>
            <a:r>
              <a:rPr lang="en-US" dirty="0"/>
              <a:t>ec2-54-210-192-12.compute-1.amazonaws.com</a:t>
            </a:r>
          </a:p>
          <a:p>
            <a:r>
              <a:rPr lang="en-US" dirty="0"/>
              <a:t>ec2-54-210-192-12.compute-1.amazonaws.com Running handlers:</a:t>
            </a:r>
          </a:p>
          <a:p>
            <a:r>
              <a:rPr lang="en-US" dirty="0"/>
              <a:t>ec2-54-210-192-12.compute-1.amazonaws.com Running handlers complete</a:t>
            </a:r>
          </a:p>
          <a:p>
            <a:r>
              <a:rPr lang="en-US" dirty="0"/>
              <a:t>ec2-54-210-192-12.compute-1.amazonaws.com Chef Client finished, 0/10 resources updated in 22.893315511 seconds</a:t>
            </a:r>
          </a:p>
        </p:txBody>
      </p:sp>
      <p:sp>
        <p:nvSpPr>
          <p:cNvPr id="3" name="Title 2"/>
          <p:cNvSpPr>
            <a:spLocks noGrp="1"/>
          </p:cNvSpPr>
          <p:nvPr>
            <p:ph type="title"/>
          </p:nvPr>
        </p:nvSpPr>
        <p:spPr/>
        <p:txBody>
          <a:bodyPr/>
          <a:lstStyle/>
          <a:p>
            <a:r>
              <a:rPr lang="en-US" dirty="0" smtClean="0"/>
              <a:t>Lab: Run the </a:t>
            </a:r>
            <a:r>
              <a:rPr lang="en-US" dirty="0" smtClean="0">
                <a:latin typeface="Inconsolata" panose="020B0609030003000000" pitchFamily="49" charset="0"/>
              </a:rPr>
              <a:t>knife ssh </a:t>
            </a:r>
            <a:r>
              <a:rPr lang="en-US" dirty="0" smtClean="0"/>
              <a:t>Command</a:t>
            </a:r>
            <a:endParaRPr lang="en-US" dirty="0"/>
          </a:p>
        </p:txBody>
      </p:sp>
      <p:sp>
        <p:nvSpPr>
          <p:cNvPr id="4" name="Text Placeholder 3"/>
          <p:cNvSpPr>
            <a:spLocks noGrp="1"/>
          </p:cNvSpPr>
          <p:nvPr>
            <p:ph type="body" sz="quarter" idx="11"/>
          </p:nvPr>
        </p:nvSpPr>
        <p:spPr/>
        <p:txBody>
          <a:bodyPr/>
          <a:lstStyle/>
          <a:p>
            <a:r>
              <a:rPr lang="en-US" dirty="0"/>
              <a:t>$ knife ssh </a:t>
            </a:r>
            <a:r>
              <a:rPr lang="en-US" dirty="0" smtClean="0"/>
              <a:t>"role:proxy" </a:t>
            </a:r>
            <a:r>
              <a:rPr lang="en-US" dirty="0"/>
              <a:t>-x </a:t>
            </a:r>
            <a:r>
              <a:rPr lang="en-US" dirty="0" smtClean="0"/>
              <a:t>USER -</a:t>
            </a:r>
            <a:r>
              <a:rPr lang="en-US" dirty="0"/>
              <a:t>P </a:t>
            </a:r>
            <a:r>
              <a:rPr lang="en-US" dirty="0" smtClean="0"/>
              <a:t>PWD "</a:t>
            </a:r>
            <a:r>
              <a:rPr lang="en-US" dirty="0"/>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879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257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78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6514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72886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p:txBody>
          <a:bodyPr/>
          <a:lstStyle/>
          <a:p>
            <a:r>
              <a:rPr lang="en-US" sz="4000" dirty="0">
                <a:solidFill>
                  <a:schemeClr val="tx1"/>
                </a:solidFill>
                <a:latin typeface="Arial" panose="020B0604020202020204" pitchFamily="34" charset="0"/>
                <a:cs typeface="Arial" panose="020B0604020202020204" pitchFamily="34" charset="0"/>
              </a:rPr>
              <a:t>Search indexes allow queries to be made for any type of data that is indexed by the Chef </a:t>
            </a:r>
            <a:r>
              <a:rPr lang="en-US" sz="4000" dirty="0" smtClean="0">
                <a:solidFill>
                  <a:schemeClr val="tx1"/>
                </a:solidFill>
                <a:latin typeface="Arial" panose="020B0604020202020204" pitchFamily="34" charset="0"/>
                <a:cs typeface="Arial" panose="020B0604020202020204" pitchFamily="34" charset="0"/>
              </a:rPr>
              <a:t>server</a:t>
            </a:r>
            <a:r>
              <a:rPr lang="en-US" sz="4000" dirty="0" smtClean="0"/>
              <a:t>. </a:t>
            </a:r>
          </a:p>
          <a:p>
            <a:endParaRPr lang="en-US" sz="4000" dirty="0"/>
          </a:p>
          <a:p>
            <a:pPr lvl="1"/>
            <a:r>
              <a:rPr lang="en-US" sz="4000" dirty="0" smtClean="0">
                <a:solidFill>
                  <a:schemeClr val="tx1"/>
                </a:solidFill>
              </a:rPr>
              <a:t>Data like</a:t>
            </a:r>
            <a:r>
              <a:rPr lang="en-US" sz="4000" dirty="0" smtClean="0">
                <a:solidFill>
                  <a:schemeClr val="tx1"/>
                </a:solidFill>
                <a:latin typeface="Arial" panose="020B0604020202020204" pitchFamily="34" charset="0"/>
                <a:cs typeface="Arial" panose="020B0604020202020204" pitchFamily="34" charset="0"/>
              </a:rPr>
              <a:t> nodes, roles, and environments.</a:t>
            </a:r>
            <a:endParaRPr lang="en-US" sz="40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5192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Arial" panose="020B0604020202020204" pitchFamily="34" charset="0"/>
              <a:buChar char="•"/>
            </a:pPr>
            <a:r>
              <a:rPr lang="en-US" sz="3600" dirty="0"/>
              <a:t>Chef search uses the Solr 'key:search_pattern' </a:t>
            </a:r>
            <a:r>
              <a:rPr lang="en-US" sz="3600" dirty="0" smtClean="0"/>
              <a:t>syntax:</a:t>
            </a:r>
          </a:p>
          <a:p>
            <a:pPr lvl="1"/>
            <a:r>
              <a:rPr lang="en-US" sz="3066" dirty="0">
                <a:latin typeface="Inconsolata" panose="020B0609030003000000" pitchFamily="49" charset="0"/>
              </a:rPr>
              <a:t>$ knife search node "ipaddress:10.20.30.40</a:t>
            </a:r>
            <a:r>
              <a:rPr lang="en-US" sz="3066" dirty="0" smtClean="0">
                <a:latin typeface="Inconsolata" panose="020B0609030003000000" pitchFamily="49" charset="0"/>
              </a:rPr>
              <a:t>"</a:t>
            </a:r>
          </a:p>
          <a:p>
            <a:pPr lvl="1"/>
            <a:endParaRPr lang="en-US" sz="3066" dirty="0" smtClean="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an asterisk ("*") for &gt;=0 chars in a wildcard </a:t>
            </a:r>
            <a:r>
              <a:rPr lang="en-US" sz="3600" dirty="0" smtClean="0"/>
              <a:t>search:</a:t>
            </a:r>
          </a:p>
          <a:p>
            <a:pPr lvl="1"/>
            <a:r>
              <a:rPr lang="en-US" sz="3066" dirty="0">
                <a:latin typeface="Inconsolata" panose="020B0609030003000000" pitchFamily="49" charset="0"/>
              </a:rPr>
              <a:t>$ knife search node "ipaddress:10.*"</a:t>
            </a:r>
          </a:p>
          <a:p>
            <a:pPr lvl="1"/>
            <a:r>
              <a:rPr lang="en-US" sz="3066" dirty="0">
                <a:latin typeface="Inconsolata" panose="020B0609030003000000" pitchFamily="49" charset="0"/>
              </a:rPr>
              <a:t>$ knife search node "platfo</a:t>
            </a:r>
            <a:r>
              <a:rPr lang="en-US" sz="3066" dirty="0" smtClean="0">
                <a:latin typeface="Inconsolata" panose="020B0609030003000000" pitchFamily="49" charset="0"/>
              </a:rPr>
              <a:t>*:centos"</a:t>
            </a:r>
          </a:p>
          <a:p>
            <a:pPr lvl="1"/>
            <a:endParaRPr lang="en-US" sz="3066" dirty="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 question mark ("?") to replace a single </a:t>
            </a:r>
            <a:r>
              <a:rPr lang="en-US" sz="3600" dirty="0" smtClean="0"/>
              <a:t>character</a:t>
            </a:r>
          </a:p>
          <a:p>
            <a:r>
              <a:rPr lang="en-US" sz="3600" dirty="0">
                <a:latin typeface="Inconsolata" panose="020B0609030003000000" pitchFamily="49" charset="0"/>
              </a:rPr>
              <a:t> </a:t>
            </a:r>
            <a:r>
              <a:rPr lang="en-US" sz="3067" dirty="0" smtClean="0">
                <a:latin typeface="Inconsolata" panose="020B0609030003000000" pitchFamily="49" charset="0"/>
              </a:rPr>
              <a:t>$ </a:t>
            </a:r>
            <a:r>
              <a:rPr lang="en-US" sz="3067" dirty="0">
                <a:latin typeface="Inconsolata" panose="020B0609030003000000" pitchFamily="49" charset="0"/>
              </a:rPr>
              <a:t>knife search node "platform_version:12.0?"</a:t>
            </a:r>
          </a:p>
          <a:p>
            <a:pPr lvl="1"/>
            <a:endParaRPr lang="en-US" sz="3600" dirty="0" smtClean="0"/>
          </a:p>
          <a:p>
            <a:pPr marL="880526" lvl="1" indent="-571500">
              <a:buFont typeface="Arial" panose="020B0604020202020204" pitchFamily="34" charset="0"/>
              <a:buChar char="•"/>
            </a:pPr>
            <a:endParaRPr lang="en-US" sz="36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49801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Arial" panose="020B0604020202020204" pitchFamily="34" charset="0"/>
              <a:buChar char="•"/>
            </a:pPr>
            <a:r>
              <a:rPr lang="en-US" sz="3600" dirty="0"/>
              <a:t>Chef search uses the Solr 'key:search_pattern' </a:t>
            </a:r>
            <a:r>
              <a:rPr lang="en-US" sz="3600" dirty="0" smtClean="0"/>
              <a:t>syntax:</a:t>
            </a:r>
          </a:p>
          <a:p>
            <a:pPr lvl="1"/>
            <a:r>
              <a:rPr lang="en-US" sz="3066" dirty="0">
                <a:latin typeface="Inconsolata" panose="020B0609030003000000" pitchFamily="49" charset="0"/>
              </a:rPr>
              <a:t>$ knife search node "ipaddress:10.20.30.40</a:t>
            </a:r>
            <a:r>
              <a:rPr lang="en-US" sz="3066" dirty="0" smtClean="0">
                <a:latin typeface="Inconsolata" panose="020B0609030003000000" pitchFamily="49" charset="0"/>
              </a:rPr>
              <a:t>"</a:t>
            </a:r>
          </a:p>
          <a:p>
            <a:pPr lvl="1"/>
            <a:endParaRPr lang="en-US" sz="3066" dirty="0" smtClean="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an asterisk ("*") for &gt;=0 chars in a wildcard </a:t>
            </a:r>
            <a:r>
              <a:rPr lang="en-US" sz="3600" dirty="0" smtClean="0"/>
              <a:t>search:</a:t>
            </a:r>
          </a:p>
          <a:p>
            <a:pPr lvl="1"/>
            <a:r>
              <a:rPr lang="en-US" sz="3066" dirty="0">
                <a:latin typeface="Inconsolata" panose="020B0609030003000000" pitchFamily="49" charset="0"/>
              </a:rPr>
              <a:t>$ knife search node "ipaddress:10.*"</a:t>
            </a:r>
          </a:p>
          <a:p>
            <a:pPr lvl="1"/>
            <a:r>
              <a:rPr lang="en-US" sz="3066" dirty="0">
                <a:latin typeface="Inconsolata" panose="020B0609030003000000" pitchFamily="49" charset="0"/>
              </a:rPr>
              <a:t>$ knife search node "platfo</a:t>
            </a:r>
            <a:r>
              <a:rPr lang="en-US" sz="3066" dirty="0" smtClean="0">
                <a:latin typeface="Inconsolata" panose="020B0609030003000000" pitchFamily="49" charset="0"/>
              </a:rPr>
              <a:t>*:centos"</a:t>
            </a:r>
          </a:p>
          <a:p>
            <a:pPr lvl="1"/>
            <a:endParaRPr lang="en-US" sz="3066" dirty="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 question mark ("?") to replace a single </a:t>
            </a:r>
            <a:r>
              <a:rPr lang="en-US" sz="3600" dirty="0" smtClean="0"/>
              <a:t>character</a:t>
            </a:r>
          </a:p>
          <a:p>
            <a:r>
              <a:rPr lang="en-US" sz="3600" dirty="0">
                <a:latin typeface="Inconsolata" panose="020B0609030003000000" pitchFamily="49" charset="0"/>
              </a:rPr>
              <a:t> </a:t>
            </a:r>
            <a:r>
              <a:rPr lang="en-US" sz="3067" dirty="0" smtClean="0">
                <a:latin typeface="Inconsolata" panose="020B0609030003000000" pitchFamily="49" charset="0"/>
              </a:rPr>
              <a:t>$ </a:t>
            </a:r>
            <a:r>
              <a:rPr lang="en-US" sz="3067" dirty="0">
                <a:latin typeface="Inconsolata" panose="020B0609030003000000" pitchFamily="49" charset="0"/>
              </a:rPr>
              <a:t>knife search node "platform_version:12.0?"</a:t>
            </a:r>
          </a:p>
          <a:p>
            <a:pPr lvl="1"/>
            <a:endParaRPr lang="en-US" sz="3600" dirty="0" smtClean="0"/>
          </a:p>
          <a:p>
            <a:pPr marL="880526" lvl="1" indent="-571500">
              <a:buFont typeface="Arial" panose="020B0604020202020204" pitchFamily="34" charset="0"/>
              <a:buChar char="•"/>
            </a:pPr>
            <a:endParaRPr lang="en-US" sz="36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Text Placeholder 4"/>
          <p:cNvSpPr txBox="1">
            <a:spLocks/>
          </p:cNvSpPr>
          <p:nvPr/>
        </p:nvSpPr>
        <p:spPr bwMode="white">
          <a:xfrm>
            <a:off x="9022234" y="4627038"/>
            <a:ext cx="7233766" cy="65852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smtClean="0">
                <a:solidFill>
                  <a:schemeClr val="tx1"/>
                </a:solidFill>
                <a:latin typeface="Arial" panose="020B0604020202020204" pitchFamily="34" charset="0"/>
                <a:cs typeface="Arial" panose="020B0604020202020204" pitchFamily="34" charset="0"/>
                <a:hlinkClick r:id="rId3"/>
              </a:rPr>
              <a:t>https://docs.chef.io/chef_search.html#query-syntax</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Tree>
    <p:extLst>
      <p:ext uri="{BB962C8B-B14F-4D97-AF65-F5344CB8AC3E}">
        <p14:creationId xmlns:p14="http://schemas.microsoft.com/office/powerpoint/2010/main" val="407007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80095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043569018"/>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123972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279025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149670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 A search </a:t>
            </a:r>
            <a:r>
              <a:rPr lang="en-US" sz="3600" dirty="0" smtClean="0"/>
              <a:t>can </a:t>
            </a:r>
            <a:r>
              <a:rPr lang="en-US" sz="3600" dirty="0"/>
              <a:t>be done from several </a:t>
            </a:r>
            <a:r>
              <a:rPr lang="en-US" sz="3600" dirty="0" smtClean="0"/>
              <a:t>locations, including:</a:t>
            </a:r>
          </a:p>
          <a:p>
            <a:pPr marL="880526" lvl="1" indent="-571500">
              <a:buFont typeface="Arial" panose="020B0604020202020204" pitchFamily="34" charset="0"/>
              <a:buChar char="•"/>
            </a:pPr>
            <a:r>
              <a:rPr lang="en-US" sz="3600" dirty="0" smtClean="0"/>
              <a:t>From </a:t>
            </a:r>
            <a:r>
              <a:rPr lang="en-US" sz="3600" dirty="0"/>
              <a:t>within a </a:t>
            </a:r>
            <a:r>
              <a:rPr lang="en-US" sz="3600" dirty="0" smtClean="0"/>
              <a:t>recipe</a:t>
            </a:r>
            <a:r>
              <a:rPr lang="en-US" sz="3600" dirty="0"/>
              <a:t>.</a:t>
            </a:r>
            <a:endParaRPr lang="en-US" sz="3600" dirty="0" smtClean="0"/>
          </a:p>
          <a:p>
            <a:pPr marL="880526" lvl="1" indent="-571500">
              <a:buFont typeface="Arial" panose="020B0604020202020204" pitchFamily="34" charset="0"/>
              <a:buChar char="•"/>
            </a:pPr>
            <a:r>
              <a:rPr lang="en-US" sz="3600" dirty="0" smtClean="0"/>
              <a:t>By </a:t>
            </a:r>
            <a:r>
              <a:rPr lang="en-US" sz="3600" dirty="0"/>
              <a:t>using the search subcommand in </a:t>
            </a:r>
            <a:r>
              <a:rPr lang="en-US" sz="3600" dirty="0" smtClean="0"/>
              <a:t>knife</a:t>
            </a:r>
            <a:r>
              <a:rPr lang="en-US" sz="3600" dirty="0"/>
              <a:t>.</a:t>
            </a:r>
            <a:endParaRPr lang="en-US" sz="3600" dirty="0" smtClean="0"/>
          </a:p>
          <a:p>
            <a:pPr marL="880526" lvl="1" indent="-571500">
              <a:buFont typeface="Arial" panose="020B0604020202020204" pitchFamily="34" charset="0"/>
              <a:buChar char="•"/>
            </a:pPr>
            <a:r>
              <a:rPr lang="en-US" sz="3600" dirty="0" smtClean="0"/>
              <a:t>Using </a:t>
            </a:r>
            <a:r>
              <a:rPr lang="en-US" sz="3600" dirty="0"/>
              <a:t>the /search or /search/INDEX endpoints in the Chef server API</a:t>
            </a:r>
            <a:r>
              <a:rPr lang="en-US" sz="3600" dirty="0" smtClean="0"/>
              <a:t>.</a:t>
            </a:r>
          </a:p>
          <a:p>
            <a:pPr marL="880526" lvl="1" indent="-571500">
              <a:buFont typeface="Arial" panose="020B0604020202020204" pitchFamily="34" charset="0"/>
              <a:buChar char="•"/>
            </a:pPr>
            <a:r>
              <a:rPr lang="en-US" sz="3600" dirty="0" smtClean="0"/>
              <a:t>Etc.</a:t>
            </a:r>
          </a:p>
          <a:p>
            <a:pPr marL="880526" lvl="1" indent="-571500">
              <a:buFont typeface="Arial" panose="020B0604020202020204" pitchFamily="34" charset="0"/>
              <a:buChar char="•"/>
            </a:pPr>
            <a:endParaRPr lang="en-US" sz="3600" dirty="0"/>
          </a:p>
          <a:p>
            <a:pPr lvl="1"/>
            <a:r>
              <a:rPr lang="en-US" sz="3600" dirty="0" smtClean="0"/>
              <a:t>In this module we will focus on using Search from within a recipe.</a:t>
            </a:r>
            <a:endParaRPr lang="en-US" sz="36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4176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630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16824</TotalTime>
  <Words>3422</Words>
  <Application>Microsoft Office PowerPoint</Application>
  <PresentationFormat>Custom</PresentationFormat>
  <Paragraphs>473</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 New</vt:lpstr>
      <vt:lpstr>Inconsolata</vt:lpstr>
      <vt:lpstr>Lucida Grande</vt:lpstr>
      <vt:lpstr>Wingdings</vt:lpstr>
      <vt:lpstr>ChefDk3.2Template</vt:lpstr>
      <vt:lpstr>Search</vt:lpstr>
      <vt:lpstr>Objectives</vt:lpstr>
      <vt:lpstr>Search</vt:lpstr>
      <vt:lpstr>Search</vt:lpstr>
      <vt:lpstr>The Chef Server and Search</vt:lpstr>
      <vt:lpstr>The Chef Server and Search</vt:lpstr>
      <vt:lpstr>Search Criteria</vt:lpstr>
      <vt:lpstr>Search</vt:lpstr>
      <vt:lpstr>Search Syntax</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Use Search to Identify the Members</vt:lpstr>
      <vt:lpstr>TBD Creating a </vt:lpstr>
      <vt:lpstr>TBD Creating a </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PowerPoint Presentation</vt:lpstr>
      <vt:lpstr>Search</vt:lpstr>
      <vt:lpstr>Search Syntax</vt:lpstr>
      <vt:lpstr>Search Syntax</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1996</cp:revision>
  <cp:lastPrinted>2015-02-07T23:49:10Z</cp:lastPrinted>
  <dcterms:created xsi:type="dcterms:W3CDTF">2012-09-13T17:36:07Z</dcterms:created>
  <dcterms:modified xsi:type="dcterms:W3CDTF">2015-09-23T15:35:54Z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